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2" r:id="rId1"/>
  </p:sldMasterIdLst>
  <p:sldIdLst>
    <p:sldId id="270" r:id="rId2"/>
    <p:sldId id="274" r:id="rId3"/>
    <p:sldId id="264" r:id="rId4"/>
    <p:sldId id="267" r:id="rId5"/>
    <p:sldId id="279" r:id="rId6"/>
    <p:sldId id="278" r:id="rId7"/>
    <p:sldId id="271" r:id="rId8"/>
    <p:sldId id="280" r:id="rId9"/>
    <p:sldId id="272" r:id="rId10"/>
    <p:sldId id="269" r:id="rId11"/>
    <p:sldId id="268" r:id="rId12"/>
    <p:sldId id="277" r:id="rId13"/>
    <p:sldId id="282" r:id="rId14"/>
    <p:sldId id="281" r:id="rId15"/>
    <p:sldId id="285" r:id="rId16"/>
    <p:sldId id="283" r:id="rId17"/>
    <p:sldId id="284" r:id="rId18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ашка" initials="С" lastIdx="1" clrIdx="0">
    <p:extLst>
      <p:ext uri="{19B8F6BF-5375-455C-9EA6-DF929625EA0E}">
        <p15:presenceInfo xmlns:p15="http://schemas.microsoft.com/office/powerpoint/2012/main" userId="Сашк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2A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7" d="100"/>
          <a:sy n="47" d="100"/>
        </p:scale>
        <p:origin x="43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4269823234850922"/>
          <c:y val="0"/>
          <c:w val="0.37378248360450156"/>
          <c:h val="0.91124391002826"/>
        </c:manualLayout>
      </c:layout>
      <c:pie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6182</c:v>
                </c:pt>
              </c:strCache>
            </c:strRef>
          </c:tx>
          <c:spPr>
            <a:solidFill>
              <a:srgbClr val="7030A0"/>
            </a:solidFill>
          </c:spPr>
          <c:explosion val="17"/>
          <c:dPt>
            <c:idx val="0"/>
            <c:bubble3D val="0"/>
            <c:explosion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B7CB-43B8-8463-DB53BEC4D279}"/>
              </c:ext>
            </c:extLst>
          </c:dPt>
          <c:dPt>
            <c:idx val="1"/>
            <c:bubble3D val="0"/>
            <c:explosion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B7CB-43B8-8463-DB53BEC4D279}"/>
              </c:ext>
            </c:extLst>
          </c:dPt>
          <c:dPt>
            <c:idx val="2"/>
            <c:bubble3D val="0"/>
            <c:explosion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7CB-43B8-8463-DB53BEC4D279}"/>
              </c:ext>
            </c:extLst>
          </c:dPt>
          <c:dPt>
            <c:idx val="3"/>
            <c:bubble3D val="0"/>
            <c:explosion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7CB-43B8-8463-DB53BEC4D279}"/>
              </c:ext>
            </c:extLst>
          </c:dPt>
          <c:cat>
            <c:strRef>
              <c:f>Аркуш1!$A$2:$A$5</c:f>
              <c:strCache>
                <c:ptCount val="4"/>
                <c:pt idx="0">
                  <c:v>придбання та доставка продуктів та ліків</c:v>
                </c:pt>
                <c:pt idx="1">
                  <c:v>допомога у приготуванні їжі</c:v>
                </c:pt>
                <c:pt idx="2">
                  <c:v>прибирання</c:v>
                </c:pt>
                <c:pt idx="3">
                  <c:v>інші</c:v>
                </c:pt>
              </c:strCache>
            </c:strRef>
          </c:cat>
          <c:val>
            <c:numRef>
              <c:f>Аркуш1!$B$2:$B$5</c:f>
              <c:numCache>
                <c:formatCode>General</c:formatCode>
                <c:ptCount val="4"/>
                <c:pt idx="0">
                  <c:v>3714</c:v>
                </c:pt>
                <c:pt idx="1">
                  <c:v>1007</c:v>
                </c:pt>
                <c:pt idx="2">
                  <c:v>986</c:v>
                </c:pt>
                <c:pt idx="3">
                  <c:v>170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CB-43B8-8463-DB53BEC4D2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2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</c:legendEntry>
      <c:layout>
        <c:manualLayout>
          <c:xMode val="edge"/>
          <c:yMode val="edge"/>
          <c:x val="0"/>
          <c:y val="0"/>
          <c:w val="0.32789379596734425"/>
          <c:h val="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 ВСЬОГО 6182</c:v>
                </c:pt>
              </c:strCache>
            </c:strRef>
          </c:tx>
          <c:spPr>
            <a:solidFill>
              <a:srgbClr val="FFFF00"/>
            </a:solidFill>
          </c:spPr>
          <c:dPt>
            <c:idx val="0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B9AA-41CB-83EC-BBD998BD5420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Аркуш1!$A$2:$A$5</c:f>
              <c:strCache>
                <c:ptCount val="2"/>
                <c:pt idx="0">
                  <c:v>ПЛАТНІ ПОСЛУГИ </c:v>
                </c:pt>
                <c:pt idx="1">
                  <c:v>БЕЗПЛАТНІ ПОСЛУГИ</c:v>
                </c:pt>
              </c:strCache>
            </c:strRef>
          </c:cat>
          <c:val>
            <c:numRef>
              <c:f>Аркуш1!$B$2:$B$5</c:f>
              <c:numCache>
                <c:formatCode>General</c:formatCode>
                <c:ptCount val="4"/>
                <c:pt idx="0">
                  <c:v>553</c:v>
                </c:pt>
                <c:pt idx="1">
                  <c:v>5629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AA-41CB-83EC-BBD998BD54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430</c:v>
                </c:pt>
              </c:strCache>
            </c:strRef>
          </c:tx>
          <c:spPr>
            <a:solidFill>
              <a:srgbClr val="FFFF00"/>
            </a:solidFill>
          </c:spPr>
          <c:dPt>
            <c:idx val="0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7273-4B9C-AA2C-5DC8EC91FB15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273-4B9C-AA2C-5DC8EC91FB15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7273-4B9C-AA2C-5DC8EC91FB15}"/>
              </c:ext>
            </c:extLst>
          </c:dPt>
          <c:dPt>
            <c:idx val="4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273-4B9C-AA2C-5DC8EC91FB15}"/>
              </c:ext>
            </c:extLst>
          </c:dPt>
          <c:dPt>
            <c:idx val="5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7273-4B9C-AA2C-5DC8EC91FB15}"/>
              </c:ext>
            </c:extLst>
          </c:dPt>
          <c:cat>
            <c:strRef>
              <c:f>Аркуш1!$A$2:$A$7</c:f>
              <c:strCache>
                <c:ptCount val="6"/>
                <c:pt idx="0">
                  <c:v>соціаль ні допомоги 164</c:v>
                </c:pt>
                <c:pt idx="1">
                  <c:v>пільги 59</c:v>
                </c:pt>
                <c:pt idx="2">
                  <c:v>субсидії 96</c:v>
                </c:pt>
                <c:pt idx="3">
                  <c:v>компенсація на непроф.основі 8</c:v>
                </c:pt>
                <c:pt idx="4">
                  <c:v>багатодітні 2</c:v>
                </c:pt>
                <c:pt idx="5">
                  <c:v>інше 101</c:v>
                </c:pt>
              </c:strCache>
            </c:strRef>
          </c:cat>
          <c:val>
            <c:numRef>
              <c:f>Аркуш1!$B$2:$B$7</c:f>
              <c:numCache>
                <c:formatCode>General</c:formatCode>
                <c:ptCount val="6"/>
                <c:pt idx="0">
                  <c:v>164</c:v>
                </c:pt>
                <c:pt idx="1">
                  <c:v>59</c:v>
                </c:pt>
                <c:pt idx="2">
                  <c:v>96</c:v>
                </c:pt>
                <c:pt idx="3">
                  <c:v>8</c:v>
                </c:pt>
                <c:pt idx="4">
                  <c:v>2</c:v>
                </c:pt>
                <c:pt idx="5">
                  <c:v>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73-4B9C-AA2C-5DC8EC91FB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2-04T11:43:54.343" idx="1">
    <p:pos x="7598" y="1392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11A71338-8BA2-4C79-A6C5-5A8E30081D0C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66688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2/4/2022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11A71338-8BA2-4C79-A6C5-5A8E30081D0C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83327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2/4/2022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11A71338-8BA2-4C79-A6C5-5A8E30081D0C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97937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2/4/2022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11A71338-8BA2-4C79-A6C5-5A8E30081D0C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6638809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2/4/2022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11A71338-8BA2-4C79-A6C5-5A8E30081D0C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41698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2/4/2022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62755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2/4/2022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21484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74297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193BAB95-8DA7-460B-B00A-7037C8394FB0}" type="datetime1">
              <a:rPr lang="en-US" smtClean="0"/>
              <a:pPr/>
              <a:t>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11A71338-8BA2-4C79-A6C5-5A8E30081D0C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93342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62210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11A71338-8BA2-4C79-A6C5-5A8E30081D0C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15449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2/4/2022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70751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2/4/2022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47011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2/4/2022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0088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2/4/2022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86891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2/4/2022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05522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2/4/2022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30570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2/4/2022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2228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  <p:sldLayoutId id="2147483857" r:id="rId15"/>
    <p:sldLayoutId id="2147483858" r:id="rId16"/>
    <p:sldLayoutId id="21474838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4" Type="http://schemas.openxmlformats.org/officeDocument/2006/relationships/comments" Target="../comments/commen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9C657C-8EFF-4CD0-8E09-E1C46EA43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519" y="3982721"/>
            <a:ext cx="2062481" cy="1523682"/>
          </a:xfrm>
        </p:spPr>
        <p:txBody>
          <a:bodyPr>
            <a:normAutofit/>
          </a:bodyPr>
          <a:lstStyle/>
          <a:p>
            <a:r>
              <a:rPr lang="uk-UA" sz="3600" dirty="0"/>
              <a:t>         2021 рік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2CC60BF-6E51-4752-9E3A-FFD3F73B6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775855"/>
            <a:ext cx="10997252" cy="5597236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8500" dirty="0" err="1">
                <a:solidFill>
                  <a:schemeClr val="tx1"/>
                </a:solidFill>
              </a:rPr>
              <a:t>Звіт</a:t>
            </a:r>
            <a:r>
              <a:rPr lang="ru-RU" sz="8500" dirty="0">
                <a:solidFill>
                  <a:schemeClr val="tx1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ru-RU" sz="10600" dirty="0">
                <a:solidFill>
                  <a:schemeClr val="tx1"/>
                </a:solidFill>
              </a:rPr>
              <a:t>«Центру </a:t>
            </a:r>
            <a:r>
              <a:rPr lang="ru-RU" sz="10600" dirty="0" err="1">
                <a:solidFill>
                  <a:schemeClr val="tx1"/>
                </a:solidFill>
              </a:rPr>
              <a:t>надання</a:t>
            </a:r>
            <a:r>
              <a:rPr lang="ru-RU" sz="10600" dirty="0">
                <a:solidFill>
                  <a:schemeClr val="tx1"/>
                </a:solidFill>
              </a:rPr>
              <a:t> </a:t>
            </a:r>
            <a:r>
              <a:rPr lang="ru-RU" sz="10600" dirty="0" err="1">
                <a:solidFill>
                  <a:schemeClr val="tx1"/>
                </a:solidFill>
              </a:rPr>
              <a:t>соціальних</a:t>
            </a:r>
            <a:r>
              <a:rPr lang="ru-RU" sz="10600" dirty="0">
                <a:solidFill>
                  <a:schemeClr val="tx1"/>
                </a:solidFill>
              </a:rPr>
              <a:t> </a:t>
            </a:r>
            <a:r>
              <a:rPr lang="ru-RU" sz="10600" dirty="0" err="1">
                <a:solidFill>
                  <a:schemeClr val="tx1"/>
                </a:solidFill>
              </a:rPr>
              <a:t>послуг</a:t>
            </a:r>
            <a:r>
              <a:rPr lang="ru-RU" sz="10600" dirty="0">
                <a:solidFill>
                  <a:schemeClr val="tx1"/>
                </a:solidFill>
              </a:rPr>
              <a:t>»</a:t>
            </a:r>
          </a:p>
          <a:p>
            <a:pPr marL="0" indent="0" algn="ctr">
              <a:buNone/>
            </a:pPr>
            <a:r>
              <a:rPr lang="ru-RU" sz="7700" dirty="0">
                <a:solidFill>
                  <a:schemeClr val="tx1"/>
                </a:solidFill>
              </a:rPr>
              <a:t>Сергіївської </a:t>
            </a:r>
            <a:r>
              <a:rPr lang="ru-RU" sz="7700" dirty="0" err="1">
                <a:solidFill>
                  <a:schemeClr val="tx1"/>
                </a:solidFill>
              </a:rPr>
              <a:t>сільської</a:t>
            </a:r>
            <a:r>
              <a:rPr lang="ru-RU" sz="7700" dirty="0">
                <a:solidFill>
                  <a:schemeClr val="tx1"/>
                </a:solidFill>
              </a:rPr>
              <a:t> ради</a:t>
            </a:r>
          </a:p>
          <a:p>
            <a:pPr marL="0" indent="0" algn="ctr">
              <a:buNone/>
            </a:pPr>
            <a:endParaRPr lang="ru-RU" sz="2800" dirty="0"/>
          </a:p>
          <a:p>
            <a:pPr marL="0" indent="0" algn="ctr">
              <a:buNone/>
            </a:pPr>
            <a:r>
              <a:rPr lang="ru-RU" sz="2800" dirty="0"/>
              <a:t>                    </a:t>
            </a:r>
          </a:p>
          <a:p>
            <a:pPr marL="0" indent="0" algn="ctr">
              <a:buNone/>
            </a:pPr>
            <a:endParaRPr lang="ru-RU" sz="2800" dirty="0"/>
          </a:p>
          <a:p>
            <a:pPr marL="0" indent="0" algn="ctr">
              <a:buNone/>
            </a:pPr>
            <a:endParaRPr lang="ru-RU" sz="2800" dirty="0"/>
          </a:p>
          <a:p>
            <a:pPr marL="0" indent="0" algn="ctr">
              <a:buNone/>
            </a:pPr>
            <a:r>
              <a:rPr lang="ru-RU" sz="3600" dirty="0"/>
              <a:t>Директор ЦНСП   </a:t>
            </a:r>
            <a:r>
              <a:rPr lang="ru-RU" sz="3600" dirty="0" err="1"/>
              <a:t>Олександра</a:t>
            </a:r>
            <a:r>
              <a:rPr lang="ru-RU" sz="3600" dirty="0"/>
              <a:t> Москаленко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320367395"/>
      </p:ext>
    </p:extLst>
  </p:cSld>
  <p:clrMapOvr>
    <a:masterClrMapping/>
  </p:clrMapOvr>
  <p:transition spd="slow">
    <p:cover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F08E5D-EC48-4C33-848F-1DA5CDEA4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uk-UA" dirty="0"/>
            </a:br>
            <a:r>
              <a:rPr lang="uk-UA" dirty="0"/>
              <a:t> Послуги «Соціальне таксі» </a:t>
            </a:r>
            <a:br>
              <a:rPr lang="uk-UA" dirty="0"/>
            </a:br>
            <a:r>
              <a:rPr lang="uk-UA" dirty="0"/>
              <a:t> </a:t>
            </a:r>
            <a:r>
              <a:rPr lang="uk-UA" sz="2700" dirty="0"/>
              <a:t>за 2021 рік надано 2 послуги 1 особі на суму 7049грн.</a:t>
            </a:r>
            <a:br>
              <a:rPr lang="uk-UA" dirty="0"/>
            </a:br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E19445-75FA-45C6-8EFC-287A95AEC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24" y="2153920"/>
            <a:ext cx="9613861" cy="453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59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14280-3A71-45AD-8E40-858200257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76" y="729574"/>
            <a:ext cx="9613861" cy="1122218"/>
          </a:xfrm>
        </p:spPr>
        <p:txBody>
          <a:bodyPr>
            <a:noAutofit/>
          </a:bodyPr>
          <a:lstStyle/>
          <a:p>
            <a:r>
              <a:rPr lang="uk-UA" sz="2800" dirty="0"/>
              <a:t>Консультування з питань пенсійного фонду України</a:t>
            </a:r>
            <a:br>
              <a:rPr lang="uk-UA" sz="2800" dirty="0"/>
            </a:br>
            <a:r>
              <a:rPr lang="uk-UA" sz="2800" dirty="0"/>
              <a:t>у 2021 році було надано -161 послугу</a:t>
            </a:r>
            <a:br>
              <a:rPr lang="uk-UA" sz="2800" dirty="0"/>
            </a:br>
            <a:endParaRPr lang="uk-UA" sz="2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2DAA39-809B-4B78-98AE-A69CC0C6A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78" y="2046346"/>
            <a:ext cx="6109585" cy="47221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15CDE1-23FF-41FE-B002-AD0A28D5A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709" y="1164552"/>
            <a:ext cx="4114800" cy="560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50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21E388-7367-4711-BC1E-44CD9821E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Послуги соціального характеру через програму «СОЦІАЛЬНА ГРОМАДА»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AD4F5B7-DE0C-4A49-B4A1-B59737B4E6B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dirty="0"/>
              <a:t>Сформовано електронних справ-430</a:t>
            </a:r>
          </a:p>
          <a:p>
            <a:r>
              <a:rPr lang="uk-UA" dirty="0"/>
              <a:t>З них :</a:t>
            </a:r>
          </a:p>
          <a:p>
            <a:r>
              <a:rPr lang="uk-UA" dirty="0"/>
              <a:t>-соціальні допомоги-164</a:t>
            </a:r>
          </a:p>
          <a:p>
            <a:r>
              <a:rPr lang="uk-UA" dirty="0"/>
              <a:t>-пільги-59</a:t>
            </a:r>
          </a:p>
          <a:p>
            <a:r>
              <a:rPr lang="uk-UA" dirty="0"/>
              <a:t>-субсидії-96</a:t>
            </a:r>
          </a:p>
          <a:p>
            <a:r>
              <a:rPr lang="uk-UA" dirty="0"/>
              <a:t>-компенсація особам які надають соціальні послуги на непрофесійній основі-8</a:t>
            </a:r>
          </a:p>
          <a:p>
            <a:r>
              <a:rPr lang="uk-UA" dirty="0"/>
              <a:t>-багатодітні сім’ї-2</a:t>
            </a:r>
          </a:p>
          <a:p>
            <a:r>
              <a:rPr lang="uk-UA" dirty="0"/>
              <a:t>-інше-101</a:t>
            </a:r>
          </a:p>
        </p:txBody>
      </p:sp>
      <p:graphicFrame>
        <p:nvGraphicFramePr>
          <p:cNvPr id="7" name="Діаграма 6">
            <a:extLst>
              <a:ext uri="{FF2B5EF4-FFF2-40B4-BE49-F238E27FC236}">
                <a16:creationId xmlns:a16="http://schemas.microsoft.com/office/drawing/2014/main" id="{68CE4A5D-DF97-42BE-9C71-AD3F1565C4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1614181"/>
              </p:ext>
            </p:extLst>
          </p:nvPr>
        </p:nvGraphicFramePr>
        <p:xfrm>
          <a:off x="4908973" y="2245431"/>
          <a:ext cx="6825827" cy="4063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86539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CC0F3B-6E25-4FFE-B9D5-A909A9D37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      Фахівець із соціальної роботи</a:t>
            </a:r>
          </a:p>
        </p:txBody>
      </p:sp>
      <p:pic>
        <p:nvPicPr>
          <p:cNvPr id="6" name="Місце для зображення 5">
            <a:extLst>
              <a:ext uri="{FF2B5EF4-FFF2-40B4-BE49-F238E27FC236}">
                <a16:creationId xmlns:a16="http://schemas.microsoft.com/office/drawing/2014/main" id="{82AD908A-FF83-44AA-8F8B-FBDE9DDB671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-3406" t="3296" r="3406" b="46960"/>
          <a:stretch/>
        </p:blipFill>
        <p:spPr>
          <a:xfrm>
            <a:off x="7635423" y="2548647"/>
            <a:ext cx="4090995" cy="3720329"/>
          </a:xfrm>
        </p:spPr>
      </p:pic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116E344-7CE8-48A1-9DB4-71596B1576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6391686" cy="4132021"/>
          </a:xfrm>
        </p:spPr>
        <p:txBody>
          <a:bodyPr>
            <a:normAutofit/>
          </a:bodyPr>
          <a:lstStyle/>
          <a:p>
            <a:r>
              <a:rPr lang="uk-UA" sz="2000" dirty="0"/>
              <a:t>У 2021 році ФСР було складено</a:t>
            </a:r>
          </a:p>
          <a:p>
            <a:pPr marL="285750" indent="-285750">
              <a:buFontTx/>
              <a:buChar char="-"/>
            </a:pPr>
            <a:r>
              <a:rPr lang="uk-UA" sz="2000" dirty="0"/>
              <a:t>82 акти обстеження матеріально-побутових умов осіб та сімей</a:t>
            </a:r>
          </a:p>
          <a:p>
            <a:pPr marL="285750" indent="-285750">
              <a:buFontTx/>
              <a:buChar char="-"/>
            </a:pPr>
            <a:r>
              <a:rPr lang="uk-UA" sz="2000" dirty="0"/>
              <a:t>-12 актів перевірок використання державних допомог</a:t>
            </a:r>
          </a:p>
          <a:p>
            <a:pPr marL="285750" indent="-285750">
              <a:buFontTx/>
              <a:buChar char="-"/>
            </a:pPr>
            <a:r>
              <a:rPr lang="uk-UA" sz="2000" dirty="0"/>
              <a:t>-10 перевірок якості надання соціальної послуги «догляд вдома» соціальними робітниками за місцем проживання отримувача послуги</a:t>
            </a:r>
          </a:p>
          <a:p>
            <a:pPr marL="285750" indent="-285750">
              <a:buFontTx/>
              <a:buChar char="-"/>
            </a:pPr>
            <a:r>
              <a:rPr lang="uk-UA" sz="2000" dirty="0"/>
              <a:t>15 актів визначення потреби у наданні послуги «натуральна допомога»</a:t>
            </a:r>
          </a:p>
        </p:txBody>
      </p:sp>
    </p:spTree>
    <p:extLst>
      <p:ext uri="{BB962C8B-B14F-4D97-AF65-F5344CB8AC3E}">
        <p14:creationId xmlns:p14="http://schemas.microsoft.com/office/powerpoint/2010/main" val="3773354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237463-B88D-4B6F-80AE-986BA3D59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           Співпраця</a:t>
            </a:r>
          </a:p>
        </p:txBody>
      </p:sp>
      <p:pic>
        <p:nvPicPr>
          <p:cNvPr id="12" name="Місце для зображення 11">
            <a:extLst>
              <a:ext uri="{FF2B5EF4-FFF2-40B4-BE49-F238E27FC236}">
                <a16:creationId xmlns:a16="http://schemas.microsoft.com/office/drawing/2014/main" id="{4B8F9486-6C14-4E78-92BA-2067CD210426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2"/>
          <a:srcRect t="14137" b="14137"/>
          <a:stretch>
            <a:fillRect/>
          </a:stretch>
        </p:blipFill>
        <p:spPr>
          <a:xfrm>
            <a:off x="5002796" y="3862438"/>
            <a:ext cx="3782763" cy="2461871"/>
          </a:xfrm>
          <a:prstGeom prst="rect">
            <a:avLst/>
          </a:prstGeom>
        </p:spPr>
      </p:pic>
      <p:sp>
        <p:nvSpPr>
          <p:cNvPr id="11" name="Місце для тексту 10">
            <a:extLst>
              <a:ext uri="{FF2B5EF4-FFF2-40B4-BE49-F238E27FC236}">
                <a16:creationId xmlns:a16="http://schemas.microsoft.com/office/drawing/2014/main" id="{9A02C5F6-8C42-4092-B045-2C905B60F598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366065" y="2032000"/>
            <a:ext cx="4371305" cy="4145064"/>
          </a:xfrm>
        </p:spPr>
        <p:txBody>
          <a:bodyPr>
            <a:normAutofit fontScale="92500" lnSpcReduction="10000"/>
          </a:bodyPr>
          <a:lstStyle/>
          <a:p>
            <a:r>
              <a:rPr lang="uk-UA" sz="1600" dirty="0"/>
              <a:t>«Центр надання соціальних послуг »Сергіївської сільської ради  за участі Відділу освіти, молоді та спорту з органами Національної поліції  співпрацюють для реалізації спільних заходів щодо профілактики та попередження домашнього насильства, насильства за ознакою статі, протидії торгівлі людьми, потрапляння осіб у складні життєві обставини, виявлення причин та умов виникнення складних життєвих обставин.</a:t>
            </a:r>
          </a:p>
          <a:p>
            <a:r>
              <a:rPr lang="uk-UA" sz="1600" dirty="0"/>
              <a:t>Здійснюються спільні  планові та позапланові перевірки осіб та сімей за місцем </a:t>
            </a:r>
            <a:r>
              <a:rPr lang="uk-UA" sz="1600" dirty="0" err="1"/>
              <a:t>прроживання</a:t>
            </a:r>
            <a:r>
              <a:rPr lang="uk-UA" sz="1600" dirty="0"/>
              <a:t>, які відносяться до «групи ризику» </a:t>
            </a:r>
          </a:p>
          <a:p>
            <a:endParaRPr lang="uk-UA" sz="1600" dirty="0"/>
          </a:p>
          <a:p>
            <a:r>
              <a:rPr lang="uk-UA" sz="1600" dirty="0"/>
              <a:t>У 2021 році було проведено 49 перевірок та 7 спільних заходів, за результатами яких, осіб у складних життєвих обставинах не виявлено</a:t>
            </a:r>
            <a:r>
              <a:rPr lang="uk-UA" dirty="0"/>
              <a:t>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9ECF0E2-294B-4BAF-94B9-C92A30FE1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0985" y="2115204"/>
            <a:ext cx="2774950" cy="4145064"/>
          </a:xfrm>
          <a:prstGeom prst="rect">
            <a:avLst/>
          </a:prstGeom>
          <a:ln>
            <a:solidFill>
              <a:srgbClr val="412A23"/>
            </a:solidFill>
          </a:ln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E4BFE423-AC23-46D2-BF56-F17ED1C01F3B}"/>
              </a:ext>
            </a:extLst>
          </p:cNvPr>
          <p:cNvSpPr/>
          <p:nvPr/>
        </p:nvSpPr>
        <p:spPr>
          <a:xfrm>
            <a:off x="10869652" y="3978711"/>
            <a:ext cx="350195" cy="251641"/>
          </a:xfrm>
          <a:prstGeom prst="ellipse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0DCB7FAD-FD99-466E-A37B-3165BCF80309}"/>
              </a:ext>
            </a:extLst>
          </p:cNvPr>
          <p:cNvSpPr/>
          <p:nvPr/>
        </p:nvSpPr>
        <p:spPr>
          <a:xfrm>
            <a:off x="11044750" y="5068459"/>
            <a:ext cx="573932" cy="783742"/>
          </a:xfrm>
          <a:prstGeom prst="ellipse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73278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FAFC20-BEDB-49CB-AA9B-B895878AD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921811"/>
            <a:ext cx="9613861" cy="106135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/>
              <a:t>Компенсація</a:t>
            </a:r>
            <a:r>
              <a:rPr lang="ru-RU" dirty="0"/>
              <a:t>  особам,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надають</a:t>
            </a:r>
            <a:r>
              <a:rPr lang="ru-RU" dirty="0"/>
              <a:t> </a:t>
            </a:r>
            <a:r>
              <a:rPr lang="ru-RU" dirty="0" err="1"/>
              <a:t>послуги</a:t>
            </a:r>
            <a:r>
              <a:rPr lang="ru-RU" dirty="0"/>
              <a:t> на </a:t>
            </a:r>
            <a:r>
              <a:rPr lang="ru-RU" dirty="0" err="1"/>
              <a:t>непрофесійній</a:t>
            </a:r>
            <a:r>
              <a:rPr lang="ru-RU" dirty="0"/>
              <a:t>  </a:t>
            </a:r>
            <a:r>
              <a:rPr lang="ru-RU" dirty="0" err="1"/>
              <a:t>основі</a:t>
            </a:r>
            <a:br>
              <a:rPr lang="ru-RU" dirty="0"/>
            </a:b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7554973-3934-412D-82FD-F9E3A022B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7304350" cy="3599316"/>
          </a:xfrm>
        </p:spPr>
        <p:txBody>
          <a:bodyPr>
            <a:normAutofit lnSpcReduction="10000"/>
          </a:bodyPr>
          <a:lstStyle/>
          <a:p>
            <a:r>
              <a:rPr lang="uk-UA" dirty="0"/>
              <a:t>Виділено коштів-87000 грн.</a:t>
            </a:r>
          </a:p>
          <a:p>
            <a:r>
              <a:rPr lang="uk-UA" dirty="0"/>
              <a:t>Використано -79074грн.</a:t>
            </a:r>
          </a:p>
          <a:p>
            <a:r>
              <a:rPr lang="uk-UA" dirty="0"/>
              <a:t>Залишок-7826грн</a:t>
            </a:r>
          </a:p>
          <a:p>
            <a:endParaRPr lang="uk-UA" dirty="0"/>
          </a:p>
          <a:p>
            <a:endParaRPr lang="uk-UA" dirty="0"/>
          </a:p>
          <a:p>
            <a:r>
              <a:rPr lang="uk-UA" dirty="0"/>
              <a:t>Звернулися за компенсацією-10 осіб</a:t>
            </a:r>
          </a:p>
          <a:p>
            <a:r>
              <a:rPr lang="uk-UA" dirty="0"/>
              <a:t>Отримали компенсацію-8 осіб</a:t>
            </a:r>
          </a:p>
          <a:p>
            <a:r>
              <a:rPr lang="uk-UA" dirty="0"/>
              <a:t>Відмовлено-2 особам 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EDD5AE-3815-4B7F-A737-2E98A9A5D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172" y="2336872"/>
            <a:ext cx="4114800" cy="435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78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4C513A-E81E-4480-9DA4-ED7243AFF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 Інші напрямки роботи Центру у 2021 році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D3B1164-C51C-4E4D-9215-6E6E97C0F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1984443"/>
            <a:ext cx="7222708" cy="3951746"/>
          </a:xfrm>
        </p:spPr>
        <p:txBody>
          <a:bodyPr>
            <a:normAutofit/>
          </a:bodyPr>
          <a:lstStyle/>
          <a:p>
            <a:r>
              <a:rPr lang="uk-UA" dirty="0"/>
              <a:t>Допомога у оформленні документів:</a:t>
            </a:r>
          </a:p>
          <a:p>
            <a:pPr marL="0" indent="0">
              <a:buNone/>
            </a:pPr>
            <a:r>
              <a:rPr lang="uk-UA" dirty="0"/>
              <a:t>-відповідно до  місцевої програми «ТУРБОТА» санаторно-курортне оздоровлення -4 особи</a:t>
            </a:r>
          </a:p>
          <a:p>
            <a:pPr marL="0" indent="0">
              <a:buNone/>
            </a:pPr>
            <a:r>
              <a:rPr lang="uk-UA" dirty="0"/>
              <a:t>-до геріатричного будинку -1 особа</a:t>
            </a:r>
          </a:p>
          <a:p>
            <a:pPr marL="0" indent="0">
              <a:buNone/>
            </a:pPr>
            <a:r>
              <a:rPr lang="uk-UA" dirty="0"/>
              <a:t>-забезпечення учасників ліквідації наслідків ЧАЕС ліками на період вересень-грудень з місцевого бюджету -19 осіб на суму 6000грн.</a:t>
            </a:r>
          </a:p>
          <a:p>
            <a:pPr marL="0" indent="0">
              <a:buNone/>
            </a:pPr>
            <a:r>
              <a:rPr lang="uk-UA" dirty="0"/>
              <a:t>-забезпечення учасників ліквідації наслідків ЧАЕС зубопротезуванням та ліками за обласною програмою -22 особи на суму 6000грн.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1655D9-EEAA-48F9-AB94-DBB51C9F9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300" y="2295357"/>
            <a:ext cx="3739242" cy="395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5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4909AF2-FCB9-406E-8021-F4AECBE21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dirty="0"/>
              <a:t>       Дякуємо за увагу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65DE634-8998-484B-BEA8-63A671B12D1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dirty="0"/>
              <a:t>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933486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D15772-F10E-42C7-904A-9B7D34DDD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37" y="753229"/>
            <a:ext cx="10293927" cy="1080937"/>
          </a:xfrm>
        </p:spPr>
        <p:txBody>
          <a:bodyPr/>
          <a:lstStyle/>
          <a:p>
            <a:r>
              <a:rPr lang="uk-UA" dirty="0"/>
              <a:t>Фінансування ЦНСП Сергіївської сільської ради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4F3688D-A82F-4B47-AA78-E2A4A1143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8620" y="2336873"/>
            <a:ext cx="4700058" cy="693135"/>
          </a:xfrm>
        </p:spPr>
        <p:txBody>
          <a:bodyPr>
            <a:normAutofit/>
          </a:bodyPr>
          <a:lstStyle/>
          <a:p>
            <a:r>
              <a:rPr lang="uk-UA" sz="3600" dirty="0"/>
              <a:t>Загальний фонд 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69410A4-B542-424A-B250-C40C263B1BD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uk-UA" dirty="0"/>
              <a:t>Затверджено коштів-1491895грн</a:t>
            </a:r>
          </a:p>
          <a:p>
            <a:r>
              <a:rPr lang="uk-UA" dirty="0"/>
              <a:t>Заробітна плата-1071082грн.</a:t>
            </a:r>
          </a:p>
          <a:p>
            <a:r>
              <a:rPr lang="uk-UA" dirty="0"/>
              <a:t>Нарахування на з/п-268928грн.</a:t>
            </a:r>
          </a:p>
          <a:p>
            <a:r>
              <a:rPr lang="uk-UA" dirty="0"/>
              <a:t>Предмети, матеріали-6692 грн.</a:t>
            </a:r>
          </a:p>
          <a:p>
            <a:r>
              <a:rPr lang="uk-UA" dirty="0"/>
              <a:t>«соціальне таксі»-7049грн.</a:t>
            </a:r>
          </a:p>
          <a:p>
            <a:r>
              <a:rPr lang="uk-UA" dirty="0"/>
              <a:t>Заправка картриджів-2830грн.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B51A027-1BA0-44DE-832A-B2AAE7979B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94122" y="2336873"/>
            <a:ext cx="4700060" cy="692076"/>
          </a:xfrm>
        </p:spPr>
        <p:txBody>
          <a:bodyPr>
            <a:normAutofit/>
          </a:bodyPr>
          <a:lstStyle/>
          <a:p>
            <a:r>
              <a:rPr lang="uk-UA" sz="4000" dirty="0"/>
              <a:t>        спецфонд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33F8A40-9D75-496E-8F15-C6E4DD166A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39345" y="3030008"/>
            <a:ext cx="4972333" cy="290617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uk-UA" dirty="0"/>
              <a:t>Надійшло коштів за платні      послуги- </a:t>
            </a:r>
            <a:r>
              <a:rPr lang="uk-UA" sz="3200" dirty="0"/>
              <a:t>14150грн.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94718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413593-13F7-4C5B-88CB-15CA088AB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/>
              <a:t>«Центр надання соціальних послуг» Сергіївської сільської ради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0E5A997-2285-4B8A-97E4-A97A2EF6F54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dirty="0"/>
              <a:t> ЦНСП Сергіївської сільської ради створений 01.03.2018 року</a:t>
            </a:r>
          </a:p>
          <a:p>
            <a:pPr marL="0" indent="0">
              <a:buNone/>
            </a:pPr>
            <a:r>
              <a:rPr lang="uk-UA" dirty="0"/>
              <a:t>У ЦНСП  працює 13 чоловік: Директор, бухгалтер, фахівець із соціальної роботи та 10 соціальних робітників.</a:t>
            </a:r>
          </a:p>
          <a:p>
            <a:pPr marL="0" indent="0">
              <a:buNone/>
            </a:pPr>
            <a:r>
              <a:rPr lang="uk-UA" dirty="0"/>
              <a:t>Соціальні послуги надаються, як за місцем проживання,  так і в приміщенні Центру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6CD9C5-5607-4D43-BE0E-6D5F530C0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879" y="1834166"/>
            <a:ext cx="3113430" cy="4834695"/>
          </a:xfrm>
          <a:prstGeom prst="rect">
            <a:avLst/>
          </a:prstGeom>
        </p:spPr>
      </p:pic>
      <p:pic>
        <p:nvPicPr>
          <p:cNvPr id="9" name="Місце для вмісту 8">
            <a:extLst>
              <a:ext uri="{FF2B5EF4-FFF2-40B4-BE49-F238E27FC236}">
                <a16:creationId xmlns:a16="http://schemas.microsoft.com/office/drawing/2014/main" id="{2096190C-7A5F-419A-806C-C6F3C1EC9C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71094" y="2915104"/>
            <a:ext cx="3470878" cy="3753757"/>
          </a:xfrm>
        </p:spPr>
      </p:pic>
    </p:spTree>
    <p:extLst>
      <p:ext uri="{BB962C8B-B14F-4D97-AF65-F5344CB8AC3E}">
        <p14:creationId xmlns:p14="http://schemas.microsoft.com/office/powerpoint/2010/main" val="2708814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B6AE3B-8E87-4FE6-BC04-EDDC4CE93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1"/>
            <a:ext cx="9454394" cy="1356360"/>
          </a:xfrm>
        </p:spPr>
        <p:txBody>
          <a:bodyPr>
            <a:noAutofit/>
          </a:bodyPr>
          <a:lstStyle/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ЦНСП Сергіївської сільської ради можуть  отримати допомогу  особи з інвалідністю, учасники бойових дій, учасники ліквідації наслідків на ЧАЕС, багатодітні та малозабезпечені сім’ї, та сім’ї із дітьми, одинокі та одиноко проживаючі  особи, внутрішньо-переміщені особи, та люди похилого віку.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Місце для зображення 5">
            <a:extLst>
              <a:ext uri="{FF2B5EF4-FFF2-40B4-BE49-F238E27FC236}">
                <a16:creationId xmlns:a16="http://schemas.microsoft.com/office/drawing/2014/main" id="{478A271E-7E50-4D89-AE49-7C4B790FDB7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02" b="30102"/>
          <a:stretch>
            <a:fillRect/>
          </a:stretch>
        </p:blipFill>
        <p:spPr>
          <a:xfrm>
            <a:off x="5285842" y="2710947"/>
            <a:ext cx="5425849" cy="3599312"/>
          </a:xfrm>
        </p:spPr>
      </p:pic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19764E6-0EC0-480F-88E3-BF5FF5AA87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047" y="2042161"/>
            <a:ext cx="4703286" cy="3818890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endParaRPr lang="uk-UA" dirty="0"/>
          </a:p>
          <a:p>
            <a:endParaRPr lang="uk-UA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720417-DC7C-4000-8B99-70746F96F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144" y="2748514"/>
            <a:ext cx="3353091" cy="352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03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C89BFF-4426-489F-ABA4-B4BC81A2B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         Послуга «догляд вдома»</a:t>
            </a:r>
            <a:br>
              <a:rPr lang="uk-UA" dirty="0"/>
            </a:br>
            <a:r>
              <a:rPr lang="uk-UA" sz="2000" dirty="0"/>
              <a:t>найчастіше надані послуги з :</a:t>
            </a:r>
            <a:endParaRPr lang="uk-UA" dirty="0"/>
          </a:p>
        </p:txBody>
      </p:sp>
      <p:graphicFrame>
        <p:nvGraphicFramePr>
          <p:cNvPr id="6" name="Місце для вмісту 5">
            <a:extLst>
              <a:ext uri="{FF2B5EF4-FFF2-40B4-BE49-F238E27FC236}">
                <a16:creationId xmlns:a16="http://schemas.microsoft.com/office/drawing/2014/main" id="{4D53637C-708B-4F5A-92CC-6381D82867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9633606"/>
              </p:ext>
            </p:extLst>
          </p:nvPr>
        </p:nvGraphicFramePr>
        <p:xfrm>
          <a:off x="532504" y="2306320"/>
          <a:ext cx="11438963" cy="4297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58852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70284A-CB17-4D71-85DC-9741C4600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Послуга «ДОГЛЯД ВДОМА»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21805D2-8B86-4F38-A3FA-1E01263E8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5507119" cy="359931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sz="2800" dirty="0"/>
              <a:t>ВСЬОГО ПОСЛУГ=6182 ЗА РІК</a:t>
            </a:r>
          </a:p>
          <a:p>
            <a:endParaRPr lang="uk-UA" sz="2800" dirty="0"/>
          </a:p>
          <a:p>
            <a:r>
              <a:rPr lang="uk-UA" sz="2800" dirty="0"/>
              <a:t>ПЛАТНІ  -553 ПОСЛУГИ  НАДАНО 13 ОСОБАМ</a:t>
            </a:r>
          </a:p>
          <a:p>
            <a:r>
              <a:rPr lang="uk-UA" sz="2800" dirty="0"/>
              <a:t>БЕЗПЛАТНІ-5629 ПОСЛУГ НАДАНО  46 ОСОБАМ   </a:t>
            </a:r>
          </a:p>
          <a:p>
            <a:pPr marL="0" indent="0">
              <a:buNone/>
            </a:pPr>
            <a:endParaRPr lang="uk-UA" sz="2800" dirty="0"/>
          </a:p>
          <a:p>
            <a:pPr marL="0" indent="0">
              <a:buNone/>
            </a:pPr>
            <a:r>
              <a:rPr lang="uk-UA" sz="2800" dirty="0"/>
              <a:t>Середнє навантаження на одного соціального робітника становить 6 осіб.                                                   </a:t>
            </a:r>
          </a:p>
        </p:txBody>
      </p:sp>
      <p:graphicFrame>
        <p:nvGraphicFramePr>
          <p:cNvPr id="9" name="Діаграма 8">
            <a:extLst>
              <a:ext uri="{FF2B5EF4-FFF2-40B4-BE49-F238E27FC236}">
                <a16:creationId xmlns:a16="http://schemas.microsoft.com/office/drawing/2014/main" id="{D2030DDF-7F23-4460-893B-2821765290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2856384"/>
              </p:ext>
            </p:extLst>
          </p:nvPr>
        </p:nvGraphicFramePr>
        <p:xfrm>
          <a:off x="5791200" y="2021840"/>
          <a:ext cx="5720478" cy="4541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35267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F6303-9291-4D2D-855C-25C6DEC38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81" y="254000"/>
            <a:ext cx="9134055" cy="1580166"/>
          </a:xfrm>
        </p:spPr>
        <p:txBody>
          <a:bodyPr>
            <a:normAutofit fontScale="90000"/>
          </a:bodyPr>
          <a:lstStyle/>
          <a:p>
            <a:br>
              <a:rPr lang="uk-UA" dirty="0"/>
            </a:br>
            <a:br>
              <a:rPr lang="uk-UA" dirty="0"/>
            </a:br>
            <a:br>
              <a:rPr lang="uk-UA" dirty="0"/>
            </a:br>
            <a:br>
              <a:rPr lang="uk-UA" dirty="0"/>
            </a:br>
            <a:br>
              <a:rPr lang="uk-UA" dirty="0"/>
            </a:br>
            <a:br>
              <a:rPr lang="uk-UA" dirty="0"/>
            </a:br>
            <a:br>
              <a:rPr lang="uk-UA" dirty="0"/>
            </a:br>
            <a:br>
              <a:rPr lang="uk-UA" dirty="0"/>
            </a:br>
            <a:br>
              <a:rPr lang="uk-UA" dirty="0"/>
            </a:br>
            <a:br>
              <a:rPr lang="uk-UA" dirty="0"/>
            </a:br>
            <a:br>
              <a:rPr lang="uk-UA" dirty="0"/>
            </a:br>
            <a:br>
              <a:rPr lang="uk-UA" dirty="0"/>
            </a:br>
            <a:br>
              <a:rPr lang="uk-UA" dirty="0"/>
            </a:br>
            <a:r>
              <a:rPr lang="uk-UA" sz="4000" dirty="0"/>
              <a:t>Забезпечення індивідуальними засобами захисту</a:t>
            </a:r>
            <a:br>
              <a:rPr lang="uk-UA" dirty="0"/>
            </a:br>
            <a:br>
              <a:rPr lang="uk-UA" dirty="0"/>
            </a:br>
            <a:r>
              <a:rPr lang="uk-UA" dirty="0"/>
              <a:t>На період карантинних обмежень соціальні робітники та працівники Центру були забезпечені:</a:t>
            </a:r>
            <a:br>
              <a:rPr lang="uk-UA" dirty="0"/>
            </a:br>
            <a:r>
              <a:rPr lang="uk-UA" dirty="0"/>
              <a:t>-медичними одноразовими масками </a:t>
            </a:r>
            <a:br>
              <a:rPr lang="uk-UA" dirty="0"/>
            </a:br>
            <a:r>
              <a:rPr lang="uk-UA" dirty="0"/>
              <a:t>-гумовими рукавичками</a:t>
            </a:r>
            <a:br>
              <a:rPr lang="uk-UA" dirty="0"/>
            </a:br>
            <a:r>
              <a:rPr lang="uk-UA" dirty="0"/>
              <a:t>-</a:t>
            </a:r>
            <a:r>
              <a:rPr lang="uk-UA" dirty="0" err="1"/>
              <a:t>дезинфікуючими</a:t>
            </a:r>
            <a:r>
              <a:rPr lang="uk-UA" dirty="0"/>
              <a:t> засобами</a:t>
            </a:r>
            <a:br>
              <a:rPr lang="uk-UA" dirty="0"/>
            </a:br>
            <a:br>
              <a:rPr lang="uk-UA" dirty="0"/>
            </a:br>
            <a:r>
              <a:rPr lang="uk-UA" dirty="0"/>
              <a:t>в 2021 році ЦНСП отримав «гуманітарну допомогу»  засобів індивідуального захисту для соціальних робітників від інших установ</a:t>
            </a:r>
            <a:br>
              <a:rPr lang="uk-UA" dirty="0"/>
            </a:br>
            <a:endParaRPr lang="uk-UA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630E31-7CC0-4EB3-964D-B6B275D71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640" y="2021840"/>
            <a:ext cx="3364230" cy="467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0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D19123-AE08-47C3-95CB-7EF8B5617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Забезпечення матеріалами та обладнанням соціальних робітників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6BB7B50-64D9-4FCD-B4F7-747A84AB4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001520"/>
            <a:ext cx="7589919" cy="4592319"/>
          </a:xfrm>
        </p:spPr>
        <p:txBody>
          <a:bodyPr>
            <a:normAutofit lnSpcReduction="10000"/>
          </a:bodyPr>
          <a:lstStyle/>
          <a:p>
            <a:r>
              <a:rPr lang="uk-UA" dirty="0"/>
              <a:t>Надійшло коштів за платні послуги -14150грн</a:t>
            </a:r>
          </a:p>
          <a:p>
            <a:r>
              <a:rPr lang="uk-UA" dirty="0"/>
              <a:t>Використано-10564 грн</a:t>
            </a:r>
          </a:p>
          <a:p>
            <a:r>
              <a:rPr lang="uk-UA" dirty="0"/>
              <a:t>Залишок-3586 грн</a:t>
            </a:r>
          </a:p>
          <a:p>
            <a:endParaRPr lang="uk-UA" dirty="0"/>
          </a:p>
          <a:p>
            <a:pPr marL="0" indent="0">
              <a:buNone/>
            </a:pPr>
            <a:r>
              <a:rPr lang="uk-UA" dirty="0"/>
              <a:t>За кошти від платних послуг у 2021 році соціальним робітникам було придбано:</a:t>
            </a:r>
          </a:p>
          <a:p>
            <a:r>
              <a:rPr lang="uk-UA" dirty="0"/>
              <a:t>-куртки робочі-9 штук на суму 7245грн.</a:t>
            </a:r>
          </a:p>
          <a:p>
            <a:r>
              <a:rPr lang="uk-UA" dirty="0"/>
              <a:t>-взуття робоче -9 пар на суму 1710грн.</a:t>
            </a:r>
          </a:p>
          <a:p>
            <a:r>
              <a:rPr lang="uk-UA" dirty="0"/>
              <a:t>-</a:t>
            </a:r>
            <a:r>
              <a:rPr lang="uk-UA" dirty="0" err="1"/>
              <a:t>перчатки</a:t>
            </a:r>
            <a:r>
              <a:rPr lang="uk-UA" dirty="0"/>
              <a:t> робочі-9 пар на суму 675грн.</a:t>
            </a:r>
          </a:p>
          <a:p>
            <a:r>
              <a:rPr lang="uk-UA" dirty="0" err="1"/>
              <a:t>перчатки</a:t>
            </a:r>
            <a:r>
              <a:rPr lang="uk-UA" dirty="0"/>
              <a:t> робочі гумові-9 пар на суму 423 грн.</a:t>
            </a:r>
          </a:p>
          <a:p>
            <a:r>
              <a:rPr lang="uk-UA" dirty="0"/>
              <a:t>-сумка господарча-9 шт. на суму 511 грн.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6EC77F-DF2E-4FF4-942E-4B3DE493A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0" y="2001520"/>
            <a:ext cx="3364617" cy="431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25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CD96C-87D3-4E75-A0B0-7060B978C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Пункт прокату технічних засобів реабілітації працює з 2018 року.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2EC1D0B-40BF-4F48-ADA4-AFD68774B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320" y="2062481"/>
            <a:ext cx="4602880" cy="305816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uk-UA" sz="2800" dirty="0"/>
              <a:t>Наявні засоби реабілітації-9 одиниць придбаних за кошти  спецфонду:</a:t>
            </a:r>
          </a:p>
          <a:p>
            <a:pPr marL="0" indent="0">
              <a:buNone/>
            </a:pPr>
            <a:r>
              <a:rPr lang="uk-UA" dirty="0"/>
              <a:t>-ходунки-1шт.</a:t>
            </a:r>
          </a:p>
          <a:p>
            <a:pPr marL="0" indent="0">
              <a:buNone/>
            </a:pPr>
            <a:r>
              <a:rPr lang="uk-UA" dirty="0"/>
              <a:t>-палиці-2 шт.</a:t>
            </a:r>
          </a:p>
          <a:p>
            <a:pPr marL="0" indent="0">
              <a:buNone/>
            </a:pPr>
            <a:r>
              <a:rPr lang="uk-UA" dirty="0"/>
              <a:t>-милиці-3пари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У 2021 </a:t>
            </a:r>
            <a:r>
              <a:rPr lang="ru-RU" dirty="0" err="1"/>
              <a:t>році</a:t>
            </a:r>
            <a:r>
              <a:rPr lang="ru-RU" dirty="0"/>
              <a:t>  </a:t>
            </a:r>
            <a:r>
              <a:rPr lang="ru-RU" dirty="0" err="1"/>
              <a:t>Управлінням</a:t>
            </a:r>
            <a:r>
              <a:rPr lang="ru-RU" dirty="0"/>
              <a:t> </a:t>
            </a:r>
            <a:r>
              <a:rPr lang="ru-RU" dirty="0" err="1"/>
              <a:t>соціального</a:t>
            </a:r>
            <a:r>
              <a:rPr lang="ru-RU" dirty="0"/>
              <a:t> </a:t>
            </a:r>
            <a:r>
              <a:rPr lang="ru-RU" dirty="0" err="1"/>
              <a:t>захисту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передано в «Центр </a:t>
            </a:r>
            <a:r>
              <a:rPr lang="ru-RU" dirty="0" err="1"/>
              <a:t>надання</a:t>
            </a:r>
            <a:r>
              <a:rPr lang="ru-RU" dirty="0"/>
              <a:t> </a:t>
            </a:r>
            <a:r>
              <a:rPr lang="ru-RU" dirty="0" err="1"/>
              <a:t>соціальних</a:t>
            </a:r>
            <a:r>
              <a:rPr lang="ru-RU" dirty="0"/>
              <a:t> </a:t>
            </a:r>
            <a:r>
              <a:rPr lang="ru-RU" dirty="0" err="1"/>
              <a:t>послуг</a:t>
            </a:r>
            <a:r>
              <a:rPr lang="ru-RU" dirty="0"/>
              <a:t>» Сергіївської </a:t>
            </a:r>
            <a:r>
              <a:rPr lang="ru-RU" dirty="0" err="1"/>
              <a:t>сільської</a:t>
            </a:r>
            <a:r>
              <a:rPr lang="ru-RU" dirty="0"/>
              <a:t> ради  </a:t>
            </a:r>
            <a:r>
              <a:rPr lang="ru-RU" sz="3200" dirty="0"/>
              <a:t>6</a:t>
            </a:r>
            <a:r>
              <a:rPr lang="ru-RU" dirty="0"/>
              <a:t> </a:t>
            </a:r>
            <a:r>
              <a:rPr lang="ru-RU" dirty="0" err="1"/>
              <a:t>крісел</a:t>
            </a:r>
            <a:r>
              <a:rPr lang="ru-RU" dirty="0"/>
              <a:t> </a:t>
            </a:r>
            <a:r>
              <a:rPr lang="ru-RU" dirty="0" err="1"/>
              <a:t>колісних</a:t>
            </a:r>
            <a:r>
              <a:rPr lang="ru-RU" dirty="0"/>
              <a:t>.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7" name="Місце для вмісту 6">
            <a:extLst>
              <a:ext uri="{FF2B5EF4-FFF2-40B4-BE49-F238E27FC236}">
                <a16:creationId xmlns:a16="http://schemas.microsoft.com/office/drawing/2014/main" id="{3E751778-2284-41EA-9F0F-68F1B2FF20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519258" y="640080"/>
            <a:ext cx="2317803" cy="45880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B72936-BCD9-498A-8CAC-6898A224592E}"/>
              </a:ext>
            </a:extLst>
          </p:cNvPr>
          <p:cNvSpPr txBox="1"/>
          <p:nvPr/>
        </p:nvSpPr>
        <p:spPr>
          <a:xfrm>
            <a:off x="284481" y="5335593"/>
            <a:ext cx="49987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В 2021 </a:t>
            </a:r>
            <a:r>
              <a:rPr lang="ru-RU" sz="2000" dirty="0" err="1"/>
              <a:t>році</a:t>
            </a:r>
            <a:r>
              <a:rPr lang="ru-RU" sz="2000" dirty="0"/>
              <a:t> видано </a:t>
            </a:r>
            <a:r>
              <a:rPr lang="ru-RU" sz="2000" dirty="0" err="1"/>
              <a:t>засобів</a:t>
            </a:r>
            <a:r>
              <a:rPr lang="ru-RU" sz="2000" dirty="0"/>
              <a:t> </a:t>
            </a:r>
            <a:r>
              <a:rPr lang="ru-RU" sz="2000" dirty="0" err="1"/>
              <a:t>реабілітації</a:t>
            </a:r>
            <a:r>
              <a:rPr lang="ru-RU" sz="2000" dirty="0"/>
              <a:t> -1 ходунки, -1 </a:t>
            </a:r>
            <a:r>
              <a:rPr lang="ru-RU" sz="2000" dirty="0" err="1"/>
              <a:t>крісло</a:t>
            </a:r>
            <a:r>
              <a:rPr lang="ru-RU" sz="2000" dirty="0"/>
              <a:t> </a:t>
            </a:r>
            <a:r>
              <a:rPr lang="ru-RU" sz="2000" dirty="0" err="1"/>
              <a:t>колісне</a:t>
            </a:r>
            <a:r>
              <a:rPr lang="ru-RU" sz="2000" dirty="0"/>
              <a:t>, -2 </a:t>
            </a:r>
            <a:r>
              <a:rPr lang="ru-RU" sz="2000" dirty="0" err="1"/>
              <a:t>палиці</a:t>
            </a:r>
            <a:r>
              <a:rPr lang="ru-RU" sz="2000" dirty="0"/>
              <a:t>, -1 пара </a:t>
            </a:r>
            <a:r>
              <a:rPr lang="ru-RU" sz="2000" dirty="0" err="1"/>
              <a:t>милиць</a:t>
            </a:r>
            <a:endParaRPr lang="ru-RU" sz="32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BFD9245-BEDC-4855-BDAD-1EF368C88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480" y="2943826"/>
            <a:ext cx="4152240" cy="349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88313"/>
      </p:ext>
    </p:extLst>
  </p:cSld>
  <p:clrMapOvr>
    <a:masterClrMapping/>
  </p:clrMapOvr>
</p:sld>
</file>

<file path=ppt/theme/theme1.xml><?xml version="1.0" encoding="utf-8"?>
<a:theme xmlns:a="http://schemas.openxmlformats.org/drawingml/2006/main" name="Берлін">
  <a:themeElements>
    <a:clrScheme name="Берлін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Берлі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і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TM04033917[[fn=Берлін]]</Template>
  <TotalTime>704</TotalTime>
  <Words>756</Words>
  <Application>Microsoft Office PowerPoint</Application>
  <PresentationFormat>Широкий екран</PresentationFormat>
  <Paragraphs>92</Paragraphs>
  <Slides>17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17</vt:i4>
      </vt:variant>
    </vt:vector>
  </HeadingPairs>
  <TitlesOfParts>
    <vt:vector size="21" baseType="lpstr">
      <vt:lpstr>Arial</vt:lpstr>
      <vt:lpstr>Times New Roman</vt:lpstr>
      <vt:lpstr>Trebuchet MS</vt:lpstr>
      <vt:lpstr>Берлін</vt:lpstr>
      <vt:lpstr>         2021 рік</vt:lpstr>
      <vt:lpstr>Фінансування ЦНСП Сергіївської сільської ради</vt:lpstr>
      <vt:lpstr>«Центр надання соціальних послуг» Сергіївської сільської ради</vt:lpstr>
      <vt:lpstr>В ЦНСП Сергіївської сільської ради можуть  отримати допомогу  особи з інвалідністю, учасники бойових дій, учасники ліквідації наслідків на ЧАЕС, багатодітні та малозабезпечені сім’ї, та сім’ї із дітьми, одинокі та одиноко проживаючі  особи, внутрішньо-переміщені особи, та люди похилого віку. </vt:lpstr>
      <vt:lpstr>         Послуга «догляд вдома» найчастіше надані послуги з :</vt:lpstr>
      <vt:lpstr>Послуга «ДОГЛЯД ВДОМА»</vt:lpstr>
      <vt:lpstr>             Забезпечення індивідуальними засобами захисту  На період карантинних обмежень соціальні робітники та працівники Центру були забезпечені: -медичними одноразовими масками  -гумовими рукавичками -дезинфікуючими засобами  в 2021 році ЦНСП отримав «гуманітарну допомогу»  засобів індивідуального захисту для соціальних робітників від інших установ </vt:lpstr>
      <vt:lpstr>Забезпечення матеріалами та обладнанням соціальних робітників</vt:lpstr>
      <vt:lpstr>Пункт прокату технічних засобів реабілітації працює з 2018 року.</vt:lpstr>
      <vt:lpstr>  Послуги «Соціальне таксі»   за 2021 рік надано 2 послуги 1 особі на суму 7049грн. </vt:lpstr>
      <vt:lpstr>Консультування з питань пенсійного фонду України у 2021 році було надано -161 послугу </vt:lpstr>
      <vt:lpstr>Послуги соціального характеру через програму «СОЦІАЛЬНА ГРОМАДА»</vt:lpstr>
      <vt:lpstr>      Фахівець із соціальної роботи</vt:lpstr>
      <vt:lpstr>           Співпраця</vt:lpstr>
      <vt:lpstr>Компенсація  особам, які надають послуги на непрофесійній  основі </vt:lpstr>
      <vt:lpstr> Інші напрямки роботи Центру у 2021 році</vt:lpstr>
      <vt:lpstr>       Дякуємо за увагу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про роботу за 2020 рік</dc:title>
  <dc:creator>Сашка</dc:creator>
  <cp:lastModifiedBy>Сашка</cp:lastModifiedBy>
  <cp:revision>26</cp:revision>
  <cp:lastPrinted>2022-02-04T10:59:21Z</cp:lastPrinted>
  <dcterms:created xsi:type="dcterms:W3CDTF">2021-01-21T12:09:15Z</dcterms:created>
  <dcterms:modified xsi:type="dcterms:W3CDTF">2022-02-04T11:00:24Z</dcterms:modified>
</cp:coreProperties>
</file>